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8"/>
  </p:notesMasterIdLst>
  <p:sldIdLst>
    <p:sldId id="262" r:id="rId5"/>
    <p:sldId id="263" r:id="rId6"/>
    <p:sldId id="264" r:id="rId7"/>
    <p:sldId id="265" r:id="rId9"/>
    <p:sldId id="267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3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203"/>
        <p:guide pos="38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image" Target="../media/image2.png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image" Target="../media/image3.pn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image" Target="../media/image4.png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image" Target="../media/image5.png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0" Type="http://schemas.openxmlformats.org/officeDocument/2006/relationships/tags" Target="../tags/tag72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image" Target="../media/image6.png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image" Target="../media/image6.png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image" Target="../media/image6.png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0" Type="http://schemas.openxmlformats.org/officeDocument/2006/relationships/tags" Target="../tags/tag130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14923" y="1742132"/>
            <a:ext cx="10777077" cy="51158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4"/>
            </p:custDataLst>
          </p:nvPr>
        </p:nvSpPr>
        <p:spPr>
          <a:xfrm>
            <a:off x="694690" y="1306195"/>
            <a:ext cx="6951980" cy="244919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sym typeface="+mn-ea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5"/>
            </p:custDataLst>
          </p:nvPr>
        </p:nvSpPr>
        <p:spPr>
          <a:xfrm>
            <a:off x="694690" y="4182110"/>
            <a:ext cx="3918585" cy="50419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2551882"/>
            <a:ext cx="7341844" cy="43029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2114416" y="1303507"/>
            <a:ext cx="2880000" cy="2346658"/>
          </a:xfrm>
        </p:spPr>
        <p:txBody>
          <a:bodyPr anchor="ctr">
            <a:normAutofit/>
          </a:bodyPr>
          <a:lstStyle>
            <a:lvl1pPr>
              <a:defRPr sz="44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87730" y="1496287"/>
            <a:ext cx="9204270" cy="535846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1322070" y="3168015"/>
            <a:ext cx="8319770" cy="2193925"/>
          </a:xfrm>
        </p:spPr>
        <p:txBody>
          <a:bodyPr anchor="t">
            <a:normAutofit/>
          </a:bodyPr>
          <a:lstStyle>
            <a:lvl1pPr algn="l">
              <a:defRPr sz="44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5"/>
            </p:custDataLst>
          </p:nvPr>
        </p:nvSpPr>
        <p:spPr>
          <a:xfrm>
            <a:off x="1322070" y="1767840"/>
            <a:ext cx="8319770" cy="1224280"/>
          </a:xfrm>
        </p:spPr>
        <p:txBody>
          <a:bodyPr wrap="none" anchor="b">
            <a:normAutofit/>
          </a:bodyPr>
          <a:lstStyle>
            <a:lvl1pPr marL="0" indent="0" algn="l">
              <a:buNone/>
              <a:defRPr sz="8000" b="1"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5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94799" y="1266825"/>
            <a:ext cx="5181600" cy="4910775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313200" y="1266825"/>
            <a:ext cx="5181600" cy="4910775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277189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4800" y="1916723"/>
            <a:ext cx="5157787" cy="427294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311612" y="1277189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311612" y="1916723"/>
            <a:ext cx="5183188" cy="427294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85800" y="360000"/>
            <a:ext cx="10814050" cy="581760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799" y="1266825"/>
            <a:ext cx="10805051" cy="576000"/>
          </a:xfrm>
        </p:spPr>
        <p:txBody>
          <a:bodyPr anchor="t"/>
          <a:lstStyle>
            <a:lvl1pPr marL="0" indent="0">
              <a:buNone/>
              <a:defRPr sz="2400" b="0">
                <a:latin typeface="+mn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00300" y="1409248"/>
            <a:ext cx="9791699" cy="544875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694799" y="1954800"/>
            <a:ext cx="6094800" cy="18000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694690" y="4182110"/>
            <a:ext cx="3918585" cy="504190"/>
          </a:xfrm>
        </p:spPr>
        <p:txBody>
          <a:bodyPr vert="horz" lIns="0" tIns="0" rIns="0" bIns="0"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buClrTx/>
              <a:buSzTx/>
              <a:buFont typeface="Arial" panose="020B0604020202020204" pitchFamily="34" charset="0"/>
              <a:buNone/>
              <a:defRPr kumimoji="0" lang="en-US" sz="1800" b="0" i="0" u="none" strike="noStrike" kern="1200" cap="none" spc="0" normalizeH="0" baseline="0" noProof="1" dirty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120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5"/>
            </p:custDataLst>
          </p:nvPr>
        </p:nvSpPr>
        <p:spPr>
          <a:xfrm>
            <a:off x="1151890" y="1365885"/>
            <a:ext cx="6343015" cy="79692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latin typeface="+mj-lt"/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6"/>
            </p:custDataLst>
          </p:nvPr>
        </p:nvSpPr>
        <p:spPr>
          <a:xfrm>
            <a:off x="1151890" y="2314575"/>
            <a:ext cx="9429115" cy="16478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4800" b="1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1151890" y="4104640"/>
            <a:ext cx="2114550" cy="426085"/>
          </a:xfrm>
          <a:prstGeom prst="parallelogram">
            <a:avLst>
              <a:gd name="adj" fmla="val 45603"/>
            </a:avLst>
          </a:prstGeom>
          <a:gradFill>
            <a:gsLst>
              <a:gs pos="2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0" scaled="0"/>
          </a:gradFill>
          <a:ln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</a:gradFill>
          </a:ln>
        </p:spPr>
        <p:txBody>
          <a:bodyPr wrap="square" lIns="91440" tIns="0" rIns="9144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1" i="0" u="none" strike="noStrike" kern="1200" cap="none" spc="0" normalizeH="0" baseline="0" noProof="1" dirty="0">
                <a:solidFill>
                  <a:schemeClr val="accent1"/>
                </a:solidFill>
                <a:latin typeface="+mn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latin typeface="+mn-lt"/>
                <a:sym typeface="+mn-ea"/>
              </a:rPr>
              <a:t>Click to add text</a:t>
            </a:r>
            <a:endParaRPr 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 u="none" strike="noStrike" kern="1200" cap="none" spc="0" normalizeH="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120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70" y="2009774"/>
            <a:ext cx="8619066" cy="4848225"/>
          </a:xfrm>
          <a:prstGeom prst="rect">
            <a:avLst/>
          </a:prstGeom>
        </p:spPr>
      </p:pic>
      <p:cxnSp>
        <p:nvCxnSpPr>
          <p:cNvPr id="20" name="直接连接符 19"/>
          <p:cNvCxnSpPr/>
          <p:nvPr userDrawn="1">
            <p:custDataLst>
              <p:tags r:id="rId5"/>
            </p:custDataLst>
          </p:nvPr>
        </p:nvCxnSpPr>
        <p:spPr>
          <a:xfrm>
            <a:off x="10600690" y="1176655"/>
            <a:ext cx="9874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>
            <p:custDataLst>
              <p:tags r:id="rId6"/>
            </p:custDataLst>
          </p:nvPr>
        </p:nvCxnSpPr>
        <p:spPr>
          <a:xfrm>
            <a:off x="-1270" y="1593215"/>
            <a:ext cx="12193270" cy="0"/>
          </a:xfrm>
          <a:prstGeom prst="line">
            <a:avLst/>
          </a:prstGeom>
          <a:ln w="3175">
            <a:solidFill>
              <a:schemeClr val="lt1"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7"/>
            </p:custDataLst>
          </p:nvPr>
        </p:nvSpPr>
        <p:spPr>
          <a:xfrm>
            <a:off x="6362700" y="531495"/>
            <a:ext cx="533273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1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 err="1">
                <a:latin typeface="+mj-lt"/>
                <a:sym typeface="+mn-ea"/>
              </a:rPr>
              <a:t>Click to add title</a:t>
            </a:r>
            <a:endParaRPr dirty="0" err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120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073785" y="1535430"/>
            <a:ext cx="5628640" cy="114109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3200" b="0" i="0" u="none" strike="noStrike" kern="1200" cap="none" spc="0" normalizeH="0" baseline="0" noProof="1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dirty="0" err="1">
                <a:latin typeface="+mn-lt"/>
                <a:sym typeface="+mn-ea"/>
              </a:rPr>
              <a:t>Click to add text</a:t>
            </a:r>
            <a:endParaRPr dirty="0" err="1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1073785" y="2767965"/>
            <a:ext cx="8561705" cy="29292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5400" b="0" i="0" u="none" strike="noStrike" kern="1200" cap="none" spc="0" normalizeH="0" baseline="0" noProof="1" dirty="0" err="1">
                <a:solidFill>
                  <a:schemeClr val="accent1"/>
                </a:solidFill>
                <a:latin typeface="+mj-lt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dirty="0" err="1">
                <a:latin typeface="+mj-lt"/>
                <a:sym typeface="+mn-ea"/>
              </a:rPr>
              <a:t>Click to add title</a:t>
            </a:r>
            <a:endParaRPr dirty="0" err="1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642" y="360000"/>
            <a:ext cx="10800397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9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2"/>
            </p:custDataLst>
          </p:nvPr>
        </p:nvSpPr>
        <p:spPr>
          <a:xfrm>
            <a:off x="608330" y="234315"/>
            <a:ext cx="10968990" cy="786130"/>
          </a:xfrm>
          <a:prstGeom prst="rect">
            <a:avLst/>
          </a:prstGeom>
          <a:noFill/>
        </p:spPr>
        <p:txBody>
          <a:bodyPr wrap="square" lIns="36195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5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642" y="360000"/>
            <a:ext cx="10799087" cy="86400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 u="none" strike="noStrike" kern="1200" cap="none" spc="0" normalizeH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120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705601" y="-1"/>
            <a:ext cx="5486399" cy="308609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978337"/>
            <a:ext cx="10452735" cy="5879663"/>
          </a:xfrm>
          <a:prstGeom prst="rect">
            <a:avLst/>
          </a:prstGeom>
        </p:spPr>
      </p:pic>
      <p:sp>
        <p:nvSpPr>
          <p:cNvPr id="8" name="署名"/>
          <p:cNvSpPr txBox="1">
            <a:spLocks noGrp="1"/>
          </p:cNvSpPr>
          <p:nvPr>
            <p:ph type="body" idx="3" hasCustomPrompt="1"/>
            <p:custDataLst>
              <p:tags r:id="rId6"/>
            </p:custDataLst>
          </p:nvPr>
        </p:nvSpPr>
        <p:spPr>
          <a:xfrm>
            <a:off x="5038090" y="4172585"/>
            <a:ext cx="2114550" cy="426085"/>
          </a:xfrm>
          <a:prstGeom prst="parallelogram">
            <a:avLst>
              <a:gd name="adj" fmla="val 45603"/>
            </a:avLst>
          </a:prstGeom>
          <a:gradFill>
            <a:gsLst>
              <a:gs pos="26000">
                <a:schemeClr val="accent1">
                  <a:alpha val="12000"/>
                </a:schemeClr>
              </a:gs>
              <a:gs pos="100000">
                <a:schemeClr val="accent1">
                  <a:alpha val="20000"/>
                </a:schemeClr>
              </a:gs>
            </a:gsLst>
            <a:lin ang="0" scaled="0"/>
          </a:gradFill>
          <a:ln>
            <a:gradFill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1"/>
                </a:gs>
              </a:gsLst>
              <a:lin ang="0" scaled="1"/>
            </a:gradFill>
          </a:ln>
        </p:spPr>
        <p:txBody>
          <a:bodyPr wrap="square" lIns="91440" tIns="0" rIns="9144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1" i="0" u="none" strike="noStrike" kern="1200" cap="none" spc="0" normalizeH="0" baseline="0" noProof="1" dirty="0">
                <a:solidFill>
                  <a:schemeClr val="accent1"/>
                </a:solidFill>
                <a:latin typeface="+mn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latin typeface="+mn-lt"/>
                <a:sym typeface="+mn-ea"/>
              </a:rPr>
              <a:t>Click to add text</a:t>
            </a:r>
            <a:endParaRPr lang="en-US"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7"/>
            </p:custDataLst>
          </p:nvPr>
        </p:nvSpPr>
        <p:spPr>
          <a:xfrm>
            <a:off x="1796415" y="1999615"/>
            <a:ext cx="8939530" cy="151828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6000" b="1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64.xml"/><Relationship Id="rId16" Type="http://schemas.openxmlformats.org/officeDocument/2006/relationships/tags" Target="../tags/tag63.xml"/><Relationship Id="rId15" Type="http://schemas.openxmlformats.org/officeDocument/2006/relationships/tags" Target="../tags/tag62.xml"/><Relationship Id="rId14" Type="http://schemas.openxmlformats.org/officeDocument/2006/relationships/tags" Target="../tags/tag61.xml"/><Relationship Id="rId13" Type="http://schemas.openxmlformats.org/officeDocument/2006/relationships/tags" Target="../tags/tag60.xml"/><Relationship Id="rId12" Type="http://schemas.openxmlformats.org/officeDocument/2006/relationships/tags" Target="../tags/tag5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1" Type="http://schemas.openxmlformats.org/officeDocument/2006/relationships/theme" Target="../theme/theme3.xml"/><Relationship Id="rId20" Type="http://schemas.openxmlformats.org/officeDocument/2006/relationships/tags" Target="../tags/tag138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137.xml"/><Relationship Id="rId18" Type="http://schemas.openxmlformats.org/officeDocument/2006/relationships/tags" Target="../tags/tag136.xml"/><Relationship Id="rId17" Type="http://schemas.openxmlformats.org/officeDocument/2006/relationships/tags" Target="../tags/tag135.xml"/><Relationship Id="rId16" Type="http://schemas.openxmlformats.org/officeDocument/2006/relationships/tags" Target="../tags/tag134.xml"/><Relationship Id="rId15" Type="http://schemas.openxmlformats.org/officeDocument/2006/relationships/tags" Target="../tags/tag133.xml"/><Relationship Id="rId14" Type="http://schemas.openxmlformats.org/officeDocument/2006/relationships/image" Target="../media/image7.png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4799" y="1266825"/>
            <a:ext cx="10799999" cy="4910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4799" y="6356350"/>
            <a:ext cx="2886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6350"/>
            <a:ext cx="2884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1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8120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 rotWithShape="1">
          <a:blip r:embed="rId14" cstate="print">
            <a:alphaModFix amt="56000"/>
            <a:duotone>
              <a:prstClr val="black"/>
              <a:schemeClr val="accent1">
                <a:tint val="45000"/>
                <a:satMod val="400000"/>
              </a:schemeClr>
            </a:duotone>
            <a:lum bright="24000" contras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21"/>
          <a:stretch>
            <a:fillRect/>
          </a:stretch>
        </p:blipFill>
        <p:spPr>
          <a:xfrm>
            <a:off x="1392001" y="360000"/>
            <a:ext cx="10800000" cy="6498000"/>
          </a:xfrm>
          <a:custGeom>
            <a:avLst/>
            <a:gdLst>
              <a:gd name="connsiteX0" fmla="*/ 0 w 7124699"/>
              <a:gd name="connsiteY0" fmla="*/ 0 h 4095750"/>
              <a:gd name="connsiteX1" fmla="*/ 7124699 w 7124699"/>
              <a:gd name="connsiteY1" fmla="*/ 0 h 4095750"/>
              <a:gd name="connsiteX2" fmla="*/ 7124699 w 7124699"/>
              <a:gd name="connsiteY2" fmla="*/ 4095750 h 4095750"/>
              <a:gd name="connsiteX3" fmla="*/ 0 w 7124699"/>
              <a:gd name="connsiteY3" fmla="*/ 4095750 h 409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24699" h="4095750">
                <a:moveTo>
                  <a:pt x="0" y="0"/>
                </a:moveTo>
                <a:lnTo>
                  <a:pt x="7124699" y="0"/>
                </a:lnTo>
                <a:lnTo>
                  <a:pt x="7124699" y="4095750"/>
                </a:lnTo>
                <a:lnTo>
                  <a:pt x="0" y="4095750"/>
                </a:lnTo>
                <a:close/>
              </a:path>
            </a:pathLst>
          </a:custGeom>
        </p:spPr>
      </p:pic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565CE74E-AB26-4998-AD42-012C4C1AD076}" type="slidenum">
              <a:rPr lang="en-US" smtClean="0"/>
            </a:fld>
            <a:endParaRPr 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2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 txBox="1"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36195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200" b="0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sym typeface="+mn-ea"/>
              </a:defRPr>
            </a:lvl1pPr>
          </a:lstStyle>
          <a:p>
            <a:pPr lvl="0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en-US" sz="1800" b="0" i="0" u="none" strike="noStrike" kern="1200" cap="none" spc="0" normalizeH="0" baseline="0" noProof="1" dirty="0" smtClean="0">
          <a:ln>
            <a:noFill/>
            <a:prstDash val="sysDot"/>
          </a:ln>
          <a:solidFill>
            <a:srgbClr val="FFFFFF"/>
          </a:solidFill>
          <a:uFillTx/>
          <a:latin typeface="Arial" panose="020B0604020202020204" pitchFamily="34" charset="0"/>
          <a:sym typeface="Arial" panose="020B0604020202020204" pitchFamily="34" charset="0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en-US" sz="1600" b="0" i="0" u="none" strike="noStrike" kern="1200" cap="none" spc="150" normalizeH="0" baseline="0" dirty="0" smtClean="0">
          <a:solidFill>
            <a:srgbClr val="FFFFFF"/>
          </a:solidFill>
          <a:uFillTx/>
          <a:latin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en-US" sz="1600" b="0" i="0" u="none" strike="noStrike" kern="1200" cap="none" spc="150" normalizeH="0" baseline="0" dirty="0" smtClean="0">
          <a:solidFill>
            <a:srgbClr val="FFFFFF"/>
          </a:solidFill>
          <a:uFillTx/>
          <a:latin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en-US" sz="1600" b="0" i="0" u="none" strike="noStrike" kern="1200" cap="none" spc="150" normalizeH="0" baseline="0" dirty="0" smtClean="0">
          <a:solidFill>
            <a:srgbClr val="FFFFFF"/>
          </a:solidFill>
          <a:uFillTx/>
          <a:latin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en-US" sz="1600" b="0" i="0" u="none" strike="noStrike" kern="1200" cap="none" spc="150" normalizeH="0" baseline="0" dirty="0">
          <a:solidFill>
            <a:srgbClr val="FFFFFF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tags" Target="../tags/tag146.xml"/><Relationship Id="rId7" Type="http://schemas.openxmlformats.org/officeDocument/2006/relationships/tags" Target="../tags/tag145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tags" Target="../tags/tag156.xml"/><Relationship Id="rId6" Type="http://schemas.openxmlformats.org/officeDocument/2006/relationships/tags" Target="../tags/tag155.xml"/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tags" Target="../tags/tag15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tags" Target="../tags/tag168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Milestone 2 Field Extrction And Validaton</a:t>
            </a:r>
            <a:endParaRPr lang="en-US"/>
          </a:p>
        </p:txBody>
      </p:sp>
      <p:sp>
        <p:nvSpPr>
          <p:cNvPr id="6" name="序号"/>
          <p:cNvSpPr txBox="1"/>
          <p:nvPr>
            <p:custDataLst>
              <p:tags r:id="rId2"/>
            </p:custDataLst>
          </p:nvPr>
        </p:nvSpPr>
        <p:spPr>
          <a:xfrm>
            <a:off x="5708650" y="1591310"/>
            <a:ext cx="658495" cy="50419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lt"/>
                <a:sym typeface="+mn-lt"/>
              </a:rPr>
              <a:t>01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+mn-ea"/>
              <a:sym typeface="+mn-ea"/>
            </a:endParaRPr>
          </a:p>
        </p:txBody>
      </p:sp>
      <p:sp>
        <p:nvSpPr>
          <p:cNvPr id="7" name="项标题"/>
          <p:cNvSpPr txBox="1"/>
          <p:nvPr>
            <p:custDataLst>
              <p:tags r:id="rId3"/>
            </p:custDataLst>
          </p:nvPr>
        </p:nvSpPr>
        <p:spPr>
          <a:xfrm>
            <a:off x="6782435" y="1711960"/>
            <a:ext cx="4608195" cy="5041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altLang="en-US">
                <a:sym typeface="+mn-ea"/>
              </a:rPr>
              <a:t>Apply Regex +NLP To parse key fields.</a:t>
            </a:r>
            <a:endParaRPr lang="en-IN" altLang="en-US"/>
          </a:p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5" name="序号"/>
          <p:cNvSpPr txBox="1"/>
          <p:nvPr>
            <p:custDataLst>
              <p:tags r:id="rId4"/>
            </p:custDataLst>
          </p:nvPr>
        </p:nvSpPr>
        <p:spPr>
          <a:xfrm>
            <a:off x="5708650" y="3331210"/>
            <a:ext cx="658495" cy="50419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lt"/>
                <a:sym typeface="+mn-lt"/>
              </a:rPr>
              <a:t>03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+mn-ea"/>
              <a:sym typeface="+mn-ea"/>
            </a:endParaRPr>
          </a:p>
        </p:txBody>
      </p:sp>
      <p:sp>
        <p:nvSpPr>
          <p:cNvPr id="8" name="项标题"/>
          <p:cNvSpPr txBox="1"/>
          <p:nvPr>
            <p:custDataLst>
              <p:tags r:id="rId5"/>
            </p:custDataLst>
          </p:nvPr>
        </p:nvSpPr>
        <p:spPr>
          <a:xfrm>
            <a:off x="6782435" y="3515995"/>
            <a:ext cx="4608195" cy="5041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altLang="en-US">
                <a:sym typeface="+mn-ea"/>
              </a:rPr>
              <a:t>Store structured results in DB</a:t>
            </a:r>
            <a:endParaRPr lang="en-IN" altLang="en-US"/>
          </a:p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20" name="序号"/>
          <p:cNvSpPr txBox="1"/>
          <p:nvPr>
            <p:custDataLst>
              <p:tags r:id="rId6"/>
            </p:custDataLst>
          </p:nvPr>
        </p:nvSpPr>
        <p:spPr>
          <a:xfrm>
            <a:off x="5708650" y="2461260"/>
            <a:ext cx="658495" cy="50419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lt"/>
                <a:sym typeface="+mn-lt"/>
              </a:rPr>
              <a:t>02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+mn-ea"/>
              <a:sym typeface="+mn-ea"/>
            </a:endParaRPr>
          </a:p>
        </p:txBody>
      </p:sp>
      <p:sp>
        <p:nvSpPr>
          <p:cNvPr id="21" name="项标题"/>
          <p:cNvSpPr txBox="1"/>
          <p:nvPr>
            <p:custDataLst>
              <p:tags r:id="rId7"/>
            </p:custDataLst>
          </p:nvPr>
        </p:nvSpPr>
        <p:spPr>
          <a:xfrm>
            <a:off x="6782435" y="2700020"/>
            <a:ext cx="4608195" cy="5041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altLang="en-US">
                <a:sym typeface="+mn-ea"/>
              </a:rPr>
              <a:t>Validate totals and detect duplicates.</a:t>
            </a:r>
            <a:endParaRPr lang="en-IN" altLang="en-US"/>
          </a:p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IN" altLang="en-US"/>
              <a:t>Field Extraction ANd Validation 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IN" altLang="en-US"/>
              <a:t>NLP/Regex-based extraction for date, vendor,invoice ,invoice ID,tax,total amount,line items .</a:t>
            </a:r>
            <a:endParaRPr lang="en-IN" altLang="en-US"/>
          </a:p>
          <a:p>
            <a:endParaRPr lang="en-IN" altLang="en-US"/>
          </a:p>
          <a:p>
            <a:r>
              <a:rPr lang="en-IN" altLang="en-US"/>
              <a:t>Validate extracted totals (subtotal+tax=total</a:t>
            </a:r>
            <a:endParaRPr lang="en-IN" altLang="en-US"/>
          </a:p>
          <a:p>
            <a:endParaRPr lang="en-IN" altLang="en-US"/>
          </a:p>
          <a:p>
            <a:r>
              <a:rPr lang="en-IN" altLang="en-US"/>
              <a:t>Detect dupicates via invoice number or hash.</a:t>
            </a:r>
            <a:endParaRPr lang="en-I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2595245" y="445770"/>
            <a:ext cx="6842125" cy="1051560"/>
          </a:xfrm>
        </p:spPr>
        <p:txBody>
          <a:bodyPr>
            <a:normAutofit fontScale="90000"/>
          </a:bodyPr>
          <a:lstStyle/>
          <a:p>
            <a:r>
              <a:rPr lang="en-US"/>
              <a:t>Field Extraction ANd Validation </a:t>
            </a:r>
            <a:endParaRPr 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186815" y="2297360"/>
            <a:ext cx="2351345" cy="1227022"/>
          </a:xfrm>
          <a:prstGeom prst="rect">
            <a:avLst/>
          </a:prstGeom>
          <a:noFill/>
        </p:spPr>
        <p:txBody>
          <a:bodyPr wrap="none" tIns="0" bIns="71755" rtlCol="0" anchor="b" anchorCtr="0">
            <a:noAutofit/>
          </a:bodyPr>
          <a:p>
            <a:pPr>
              <a:lnSpc>
                <a:spcPct val="110000"/>
              </a:lnSpc>
            </a:pPr>
            <a:r>
              <a:rPr lang="en-US" sz="5400" dirty="0">
                <a:solidFill>
                  <a:schemeClr val="accent1"/>
                </a:solidFill>
                <a:latin typeface="+mj-lt"/>
              </a:rPr>
              <a:t>01</a:t>
            </a:r>
            <a:endParaRPr lang="en-US" sz="5400" dirty="0">
              <a:solidFill>
                <a:schemeClr val="accent1"/>
              </a:solidFill>
              <a:latin typeface="+mj-ea"/>
            </a:endParaRPr>
          </a:p>
        </p:txBody>
      </p:sp>
      <p:cxnSp>
        <p:nvCxnSpPr>
          <p:cNvPr id="4" name="直接连接符 3"/>
          <p:cNvCxnSpPr/>
          <p:nvPr>
            <p:custDataLst>
              <p:tags r:id="rId3"/>
            </p:custDataLst>
          </p:nvPr>
        </p:nvCxnSpPr>
        <p:spPr>
          <a:xfrm>
            <a:off x="1213639" y="3524381"/>
            <a:ext cx="2365906" cy="0"/>
          </a:xfrm>
          <a:prstGeom prst="line">
            <a:avLst/>
          </a:prstGeom>
          <a:ln>
            <a:solidFill>
              <a:schemeClr val="l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186815" y="3847040"/>
            <a:ext cx="2608858" cy="200722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r>
              <a:rPr lang="en-US" sz="2000">
                <a:solidFill>
                  <a:schemeClr val="lt1"/>
                </a:solidFill>
              </a:rPr>
              <a:t>NLP/Regex-based extraction for date, vendor,invoice ,invoice ID,tax,total amount,line items .</a:t>
            </a:r>
            <a:endParaRPr lang="en-US" sz="2000">
              <a:solidFill>
                <a:schemeClr val="lt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870946" y="2297360"/>
            <a:ext cx="2351345" cy="1227022"/>
          </a:xfrm>
          <a:prstGeom prst="rect">
            <a:avLst/>
          </a:prstGeom>
          <a:noFill/>
        </p:spPr>
        <p:txBody>
          <a:bodyPr wrap="none" tIns="0" bIns="71755" rtlCol="0" anchor="b" anchorCtr="0">
            <a:noAutofit/>
          </a:bodyPr>
          <a:p>
            <a:pPr>
              <a:lnSpc>
                <a:spcPct val="110000"/>
              </a:lnSpc>
            </a:pPr>
            <a:r>
              <a:rPr lang="en-US" sz="5400" dirty="0">
                <a:solidFill>
                  <a:schemeClr val="accent1"/>
                </a:solidFill>
                <a:latin typeface="+mj-lt"/>
              </a:rPr>
              <a:t>02</a:t>
            </a:r>
            <a:endParaRPr lang="en-US" sz="5400" dirty="0">
              <a:solidFill>
                <a:schemeClr val="accent1"/>
              </a:solidFill>
              <a:latin typeface="+mj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6"/>
            </p:custDataLst>
          </p:nvPr>
        </p:nvCxnSpPr>
        <p:spPr>
          <a:xfrm>
            <a:off x="4897770" y="3524381"/>
            <a:ext cx="2365906" cy="0"/>
          </a:xfrm>
          <a:prstGeom prst="line">
            <a:avLst/>
          </a:prstGeom>
          <a:ln>
            <a:solidFill>
              <a:schemeClr val="l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4870946" y="3847040"/>
            <a:ext cx="2608858" cy="200722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r>
              <a:rPr lang="en-US" sz="2000">
                <a:solidFill>
                  <a:schemeClr val="lt1"/>
                </a:solidFill>
              </a:rPr>
              <a:t>Validate extracted totals (subtotal+tax=total</a:t>
            </a:r>
            <a:endParaRPr lang="en-US" sz="2000">
              <a:solidFill>
                <a:schemeClr val="l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8555077" y="2297360"/>
            <a:ext cx="2351345" cy="1227022"/>
          </a:xfrm>
          <a:prstGeom prst="rect">
            <a:avLst/>
          </a:prstGeom>
          <a:noFill/>
        </p:spPr>
        <p:txBody>
          <a:bodyPr wrap="none" tIns="0" bIns="71755" rtlCol="0" anchor="b" anchorCtr="0">
            <a:noAutofit/>
          </a:bodyPr>
          <a:p>
            <a:pPr>
              <a:lnSpc>
                <a:spcPct val="110000"/>
              </a:lnSpc>
            </a:pPr>
            <a:r>
              <a:rPr lang="en-US" sz="5400" dirty="0">
                <a:solidFill>
                  <a:schemeClr val="accent1"/>
                </a:solidFill>
                <a:latin typeface="+mj-lt"/>
              </a:rPr>
              <a:t>03</a:t>
            </a:r>
            <a:endParaRPr lang="en-US" sz="5400" dirty="0">
              <a:solidFill>
                <a:schemeClr val="accent1"/>
              </a:solidFill>
              <a:latin typeface="+mj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9"/>
            </p:custDataLst>
          </p:nvPr>
        </p:nvCxnSpPr>
        <p:spPr>
          <a:xfrm>
            <a:off x="8581901" y="3524381"/>
            <a:ext cx="2365906" cy="0"/>
          </a:xfrm>
          <a:prstGeom prst="line">
            <a:avLst/>
          </a:prstGeom>
          <a:ln>
            <a:solidFill>
              <a:schemeClr val="l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0"/>
            </p:custDataLst>
          </p:nvPr>
        </p:nvSpPr>
        <p:spPr>
          <a:xfrm>
            <a:off x="8555077" y="3847040"/>
            <a:ext cx="2608858" cy="200722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r>
              <a:rPr lang="en-US" sz="2000">
                <a:solidFill>
                  <a:schemeClr val="lt1"/>
                </a:solidFill>
              </a:rPr>
              <a:t>Detect dupicates via invoice number or hash.</a:t>
            </a:r>
            <a:endParaRPr lang="en-US" sz="2000">
              <a:solidFill>
                <a:schemeClr val="lt1"/>
              </a:solidFill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37171" y="286237"/>
            <a:ext cx="2880000" cy="2346658"/>
          </a:xfrm>
        </p:spPr>
        <p:txBody>
          <a:bodyPr>
            <a:normAutofit/>
          </a:bodyPr>
          <a:lstStyle/>
          <a:p>
            <a:r>
              <a:rPr lang="en-IN" altLang="en-US"/>
              <a:t>Objectives</a:t>
            </a:r>
            <a:r>
              <a:rPr lang="en-US"/>
              <a:t> </a:t>
            </a:r>
            <a:endParaRPr lang="en-US"/>
          </a:p>
        </p:txBody>
      </p:sp>
      <p:sp>
        <p:nvSpPr>
          <p:cNvPr id="2" name="序号"/>
          <p:cNvSpPr txBox="1"/>
          <p:nvPr>
            <p:custDataLst>
              <p:tags r:id="rId2"/>
            </p:custDataLst>
          </p:nvPr>
        </p:nvSpPr>
        <p:spPr>
          <a:xfrm>
            <a:off x="2753360" y="2562413"/>
            <a:ext cx="826063" cy="63249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 algn="r">
              <a:lnSpc>
                <a:spcPct val="100000"/>
              </a:lnSpc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01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项标题"/>
          <p:cNvSpPr txBox="1"/>
          <p:nvPr>
            <p:custDataLst>
              <p:tags r:id="rId3"/>
            </p:custDataLst>
          </p:nvPr>
        </p:nvSpPr>
        <p:spPr>
          <a:xfrm>
            <a:off x="3907155" y="2713355"/>
            <a:ext cx="5171440" cy="63246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l">
              <a:lnSpc>
                <a:spcPct val="100000"/>
              </a:lnSpc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NLP/Regex-based extraction for date, vendor,invoice ,invoice ID,tax,total amount,line items .</a:t>
            </a:r>
            <a:endParaRPr lang="zh-CN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序号"/>
          <p:cNvSpPr txBox="1"/>
          <p:nvPr>
            <p:custDataLst>
              <p:tags r:id="rId4"/>
            </p:custDataLst>
          </p:nvPr>
        </p:nvSpPr>
        <p:spPr>
          <a:xfrm>
            <a:off x="2753360" y="5342508"/>
            <a:ext cx="826063" cy="63249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 algn="r">
              <a:lnSpc>
                <a:spcPct val="100000"/>
              </a:lnSpc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03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项标题"/>
          <p:cNvSpPr txBox="1"/>
          <p:nvPr>
            <p:custDataLst>
              <p:tags r:id="rId5"/>
            </p:custDataLst>
          </p:nvPr>
        </p:nvSpPr>
        <p:spPr>
          <a:xfrm>
            <a:off x="4100391" y="5343305"/>
            <a:ext cx="5780844" cy="63249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l">
              <a:lnSpc>
                <a:spcPct val="100000"/>
              </a:lnSpc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Detect dupicates via invoice number or hash.</a:t>
            </a:r>
            <a:endParaRPr lang="zh-CN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序号"/>
          <p:cNvSpPr txBox="1"/>
          <p:nvPr>
            <p:custDataLst>
              <p:tags r:id="rId6"/>
            </p:custDataLst>
          </p:nvPr>
        </p:nvSpPr>
        <p:spPr>
          <a:xfrm>
            <a:off x="2753360" y="3952461"/>
            <a:ext cx="826063" cy="63249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 algn="r">
              <a:lnSpc>
                <a:spcPct val="100000"/>
              </a:lnSpc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02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项标题"/>
          <p:cNvSpPr txBox="1"/>
          <p:nvPr>
            <p:custDataLst>
              <p:tags r:id="rId7"/>
            </p:custDataLst>
          </p:nvPr>
        </p:nvSpPr>
        <p:spPr>
          <a:xfrm>
            <a:off x="4100391" y="3953257"/>
            <a:ext cx="5780844" cy="63249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l">
              <a:lnSpc>
                <a:spcPct val="100000"/>
              </a:lnSpc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Validate extracted totals (subtotal+tax=total</a:t>
            </a:r>
            <a:endParaRPr lang="zh-CN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 descr="Gemini_Generated_Image_bx00b3bx00b3bx0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2090" y="245110"/>
            <a:ext cx="11759565" cy="61226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107690" y="194945"/>
            <a:ext cx="6689725" cy="2346960"/>
          </a:xfrm>
        </p:spPr>
        <p:txBody>
          <a:bodyPr>
            <a:normAutofit/>
          </a:bodyPr>
          <a:lstStyle/>
          <a:p>
            <a:r>
              <a:rPr lang="en-IN" altLang="en-US">
                <a:sym typeface="+mn-ea"/>
              </a:rPr>
              <a:t>Validate Totas and Detect Duplicates 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999355" y="2409825"/>
            <a:ext cx="3082925" cy="3022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sym typeface="+mn-ea"/>
              </a:rPr>
              <a:t>Date And Required Fields Validation </a:t>
            </a:r>
            <a:endParaRPr lang="en-I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sym typeface="+mn-ea"/>
              </a:rPr>
              <a:t>Normalizes dates to YYYY-MM-DD format.</a:t>
            </a:r>
            <a:endParaRPr lang="en-I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sym typeface="+mn-ea"/>
              </a:rPr>
              <a:t>Ensures mandatory fields(vendor,date,total) are presennt.</a:t>
            </a:r>
            <a:endParaRPr lang="en-I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sym typeface="+mn-ea"/>
              </a:rPr>
              <a:t>Missing fields are flagged for review.</a:t>
            </a:r>
            <a:endParaRPr lang="en-IN" altLang="en-US"/>
          </a:p>
          <a:p>
            <a:endParaRPr lang="en-IN" altLang="en-US"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735060" y="2409825"/>
            <a:ext cx="3042285" cy="33121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IN" altLang="en-US">
                <a:sym typeface="+mn-ea"/>
              </a:rPr>
              <a:t>Duplicatio Detection </a:t>
            </a:r>
            <a:endParaRPr lang="en-IN" altLang="en-US"/>
          </a:p>
          <a:p>
            <a:endParaRPr lang="en-IN" altLang="en-US"/>
          </a:p>
          <a:p>
            <a:r>
              <a:rPr lang="en-IN" altLang="en-US">
                <a:sym typeface="+mn-ea"/>
              </a:rPr>
              <a:t>Duicate Receipts are detected by comparing cleaned OCR text against stored records .</a:t>
            </a:r>
            <a:endParaRPr lang="en-IN" altLang="en-US"/>
          </a:p>
          <a:p>
            <a:r>
              <a:rPr lang="en-IN" altLang="en-US">
                <a:sym typeface="+mn-ea"/>
              </a:rPr>
              <a:t>If a receipt with same textual fingerprint already exists:</a:t>
            </a:r>
            <a:endParaRPr lang="en-IN" altLang="en-US"/>
          </a:p>
          <a:p>
            <a:r>
              <a:rPr lang="en-IN" altLang="en-US">
                <a:sym typeface="+mn-ea"/>
              </a:rPr>
              <a:t>A warning is displayed to the user .</a:t>
            </a:r>
            <a:endParaRPr lang="en-IN" altLang="en-US"/>
          </a:p>
          <a:p>
            <a:endParaRPr lang="en-IN" altLang="en-US">
              <a:sym typeface="+mn-ea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582930" y="2409825"/>
            <a:ext cx="3855720" cy="28898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>
                <a:sym typeface="+mn-ea"/>
              </a:rPr>
              <a:t>Total And Tax Validation </a:t>
            </a:r>
            <a:endParaRPr lang="en-IN" altLang="en-US">
              <a:sym typeface="+mn-ea"/>
            </a:endParaRPr>
          </a:p>
          <a:p>
            <a:endParaRPr lang="en-IN" altLang="en-US"/>
          </a:p>
          <a:p>
            <a:r>
              <a:rPr lang="en-IN" altLang="en-US">
                <a:sym typeface="+mn-ea"/>
              </a:rPr>
              <a:t>Verifies financial correctness:</a:t>
            </a:r>
            <a:endParaRPr lang="en-IN" altLang="en-US"/>
          </a:p>
          <a:p>
            <a:r>
              <a:rPr lang="en-IN" altLang="en-US">
                <a:sym typeface="+mn-ea"/>
              </a:rPr>
              <a:t>Subtotal+tax=Total</a:t>
            </a:r>
            <a:endParaRPr lang="en-IN" altLang="en-US"/>
          </a:p>
          <a:p>
            <a:r>
              <a:rPr lang="en-IN" altLang="en-US">
                <a:sym typeface="+mn-ea"/>
              </a:rPr>
              <a:t>Validate tax percentages within reasonable ranges. </a:t>
            </a:r>
            <a:endParaRPr lang="en-IN" altLang="en-US"/>
          </a:p>
          <a:p>
            <a:r>
              <a:rPr lang="en-IN" altLang="en-US"/>
              <a:t>Prioritizes printed totals over computed values . </a:t>
            </a:r>
            <a:endParaRPr lang="en-I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59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57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3.0"/>
  <p:tag name="KSO_WM_BEAUTIFY_FLAG" val="#wm#"/>
  <p:tag name="KSO_WM_TEMPLATE_CATEGORY" val="custom"/>
  <p:tag name="KSO_WM_TEMPLATE_INDEX" val="20233457"/>
</p:tagLst>
</file>

<file path=ppt/tags/tag138.xml><?xml version="1.0" encoding="utf-8"?>
<p:tagLst xmlns:p="http://schemas.openxmlformats.org/presentationml/2006/main">
  <p:tag name="KSO_WM_SPECIAL_SOURCE" val="bdnull"/>
  <p:tag name="KSO_WM_TEMPLATE_THUMBS_INDEX" val="1、11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57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a*1"/>
  <p:tag name="KSO_WM_TEMPLATE_CATEGORY" val="custom"/>
  <p:tag name="KSO_WM_TEMPLATE_INDEX" val="20233462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15"/>
  <p:tag name="KSO_WM_DIAGRAM_GROUP_CODE" val="l1-1"/>
  <p:tag name="KSO_WM_UNIT_TYPE" val="a"/>
  <p:tag name="KSO_WM_UNIT_INDEX" val="1"/>
  <p:tag name="KSO_WM_UNIT_PRESET_TEXT" val="Contents 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i*1_1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UNIT_PRESET_TEXT" val="01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f*1_1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UNIT_VALUE" val="40"/>
  <p:tag name="KSO_WM_DIAGRAM_GROUP_CODE" val="l1-1"/>
  <p:tag name="KSO_WM_UNIT_TYPE" val="l_h_f"/>
  <p:tag name="KSO_WM_UNIT_INDEX" val="1_1_1"/>
  <p:tag name="KSO_WM_DIAGRAM_VERSION" val="3"/>
  <p:tag name="KSO_WM_DIAGRAM_COLOR_TRICK" val="1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i*1_3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UNIT_PRESET_TEXT" val="03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f*1_3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i*1_2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UNIT_PRESET_TEXT" val="02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l_h_f*1_2_1"/>
  <p:tag name="KSO_WM_TEMPLATE_CATEGORY" val="custom"/>
  <p:tag name="KSO_WM_TEMPLATE_INDEX" val="20233462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449.5,&quot;top&quot;:74.13145751953125,&quot;width&quot;:447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SLIDE_ID" val="custom20233462_4"/>
  <p:tag name="KSO_WM_TEMPLATE_SUBCATEGORY" val="0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3462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2023346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3457_4*a*1"/>
  <p:tag name="KSO_WM_TEMPLATE_CATEGORY" val="custom"/>
  <p:tag name="KSO_WM_TEMPLATE_INDEX" val="20233457"/>
  <p:tag name="KSO_WM_UNIT_LAYERLEVEL" val="1"/>
  <p:tag name="KSO_WM_TAG_VERSION" val="3.0"/>
  <p:tag name="KSO_WM_BEAUTIFY_FLAG" val="#wm#"/>
  <p:tag name="KSO_WM_UNIT_PRESET_TEXT" val="CONTENTS"/>
  <p:tag name="KSO_WM_UNIT_VALUE" val="12"/>
  <p:tag name="KSO_WM_UNIT_USESOURCEFORMAT_APPLY" val="1"/>
</p:tagLst>
</file>

<file path=ppt/tags/tag15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3457_3*l_h_i*1_1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33457_3*l_h_i*1_1_2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  <p:tag name="KSO_WM_UNIT_LINE_FILL_TYPE" val="2"/>
  <p:tag name="KSO_WM_UNIT_USESOURCEFORMAT_APPLY" val="1"/>
</p:tagLst>
</file>

<file path=ppt/tags/tag1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3457_3*l_h_f*1_1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2"/>
  <p:tag name="KSO_WM_UNIT_TEXT_FILL_TYPE" val="1"/>
  <p:tag name="KSO_WM_UNIT_USESOURCEFORMAT_APPLY" val="1"/>
</p:tagLst>
</file>

<file path=ppt/tags/tag15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3457_3*l_h_i*1_2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5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33457_3*l_h_i*1_2_2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  <p:tag name="KSO_WM_UNIT_LINE_FILL_TYPE" val="2"/>
  <p:tag name="KSO_WM_UNIT_USESOURCEFORMAT_APPLY" val="1"/>
</p:tagLst>
</file>

<file path=ppt/tags/tag15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3457_3*l_h_f*1_2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2"/>
  <p:tag name="KSO_WM_UNIT_TEXT_FILL_TYPE" val="1"/>
  <p:tag name="KSO_WM_UNIT_USESOURCEFORMAT_APPLY" val="1"/>
</p:tagLst>
</file>

<file path=ppt/tags/tag15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3457_3*l_h_i*1_3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5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33457_3*l_h_i*1_3_2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  <p:tag name="KSO_WM_UNIT_LINE_FILL_TYPE" val="2"/>
  <p:tag name="KSO_WM_UNIT_USESOURCEFORMAT_APPLY" val="1"/>
</p:tagLst>
</file>

<file path=ppt/tags/tag15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3457_3*l_h_f*1_3_1"/>
  <p:tag name="KSO_WM_TEMPLATE_CATEGORY" val="custom"/>
  <p:tag name="KSO_WM_TEMPLATE_INDEX" val="20233457"/>
  <p:tag name="KSO_WM_UNIT_LAYERLEVEL" val="1_1_1"/>
  <p:tag name="KSO_WM_TAG_VERSION" val="3.0"/>
  <p:tag name="KSO_WM_BEAUTIFY_FLAG" val="#wm#"/>
  <p:tag name="KSO_WM_DIAGRAM_MAX_ITEMCNT" val="8"/>
  <p:tag name="KSO_WM_DIAGRAM_MIN_ITEMCNT" val="2"/>
  <p:tag name="KSO_WM_DIAGRAM_VIRTUALLY_FRAME" val="{&quot;height&quot;:379.1000061035156,&quot;width&quot;:785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SLIDE_ID" val="custom20233457_4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457"/>
  <p:tag name="KSO_WM_SLIDE_LAYOUT" val="a_l"/>
  <p:tag name="KSO_WM_SLIDE_LAYOUT_CNT" val="1_1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a*1"/>
  <p:tag name="KSO_WM_TEMPLATE_CATEGORY" val="custom"/>
  <p:tag name="KSO_WM_TEMPLATE_INDEX" val="20233462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15"/>
  <p:tag name="KSO_WM_DIAGRAM_GROUP_CODE" val="l1-1"/>
  <p:tag name="KSO_WM_UNIT_TYPE" val="a"/>
  <p:tag name="KSO_WM_UNIT_INDEX" val="1"/>
  <p:tag name="KSO_WM_UNIT_PRESET_TEXT" val="Contents "/>
  <p:tag name="KSO_WM_UNIT_TEXT_FILL_FORE_SCHEMECOLOR_INDEX" val="13"/>
  <p:tag name="KSO_WM_UNIT_TEXT_FILL_TYPE" val="1"/>
  <p:tag name="KSO_WM_UNIT_USESOURCEFORMAT_APPLY" val="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1218_3*l_h_i*1_1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custom20231218_3*l_h_a*1_1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1218_3*l_h_i*1_3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custom20231218_3*l_h_a*1_3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1218_3*l_h_i*1_2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custom20231218_3*l_h_a*1_2_1"/>
  <p:tag name="KSO_WM_TEMPLATE_CATEGORY" val="custom"/>
  <p:tag name="KSO_WM_TEMPLATE_INDEX" val="20231218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EXT_CAN_REMOVE" val="n"/>
  <p:tag name="KSO_WM_UNIT_PRESET_TEXT" val="Your title here"/>
  <p:tag name="KSO_WM_DIAGRAM_MAX_ITEMCNT" val="6"/>
  <p:tag name="KSO_WM_DIAGRAM_MIN_ITEMCNT" val="2"/>
  <p:tag name="KSO_WM_DIAGRAM_VIRTUALLY_FRAME" val="{&quot;height&quot;:347.6370849609375,&quot;left&quot;:216.8,&quot;top&quot;:162.33141814945247,&quot;width&quot;:561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168.xml><?xml version="1.0" encoding="utf-8"?>
<p:tagLst xmlns:p="http://schemas.openxmlformats.org/presentationml/2006/main">
  <p:tag name="KSO_WM_SLIDE_ID" val="custom20233462_4"/>
  <p:tag name="KSO_WM_TEMPLATE_SUBCATEGORY" val="0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3462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462_4*a*1"/>
  <p:tag name="KSO_WM_TEMPLATE_CATEGORY" val="custom"/>
  <p:tag name="KSO_WM_TEMPLATE_INDEX" val="20233462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15"/>
  <p:tag name="KSO_WM_DIAGRAM_GROUP_CODE" val="l1-1"/>
  <p:tag name="KSO_WM_UNIT_TYPE" val="a"/>
  <p:tag name="KSO_WM_UNIT_INDEX" val="1"/>
  <p:tag name="KSO_WM_UNIT_PRESET_TEXT" val="Contents 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SLIDE_ID" val="custom20233462_4"/>
  <p:tag name="KSO_WM_TEMPLATE_SUBCATEGORY" val="0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3462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1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8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_1*f*4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11*f*2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6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6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62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6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文档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S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41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41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自定义 10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615DFF"/>
      </a:accent1>
      <a:accent2>
        <a:srgbClr val="33C6FD"/>
      </a:accent2>
      <a:accent3>
        <a:srgbClr val="6694FC"/>
      </a:accent3>
      <a:accent4>
        <a:srgbClr val="9963FA"/>
      </a:accent4>
      <a:accent5>
        <a:srgbClr val="CC31F9"/>
      </a:accent5>
      <a:accent6>
        <a:srgbClr val="E646C8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自定义 64">
      <a:dk1>
        <a:srgbClr val="000000"/>
      </a:dk1>
      <a:lt1>
        <a:srgbClr val="FFFFFF"/>
      </a:lt1>
      <a:dk2>
        <a:srgbClr val="003E28"/>
      </a:dk2>
      <a:lt2>
        <a:srgbClr val="ECFEF8"/>
      </a:lt2>
      <a:accent1>
        <a:srgbClr val="47FFBC"/>
      </a:accent1>
      <a:accent2>
        <a:srgbClr val="51E8C9"/>
      </a:accent2>
      <a:accent3>
        <a:srgbClr val="5AD2D6"/>
      </a:accent3>
      <a:accent4>
        <a:srgbClr val="64BBE3"/>
      </a:accent4>
      <a:accent5>
        <a:srgbClr val="6DA5F0"/>
      </a:accent5>
      <a:accent6>
        <a:srgbClr val="778EFD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1365</Words>
  <Application>WPS Presentation</Application>
  <PresentationFormat>Widescreen</PresentationFormat>
  <Paragraphs>76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2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Lato</vt:lpstr>
      <vt:lpstr>Segoe Print</vt:lpstr>
      <vt:lpstr>Manrope ExtraBold</vt:lpstr>
      <vt:lpstr>江城圆体 400W</vt:lpstr>
      <vt:lpstr>Nunito Sans ExtraBold</vt:lpstr>
      <vt:lpstr>Nunito Sans</vt:lpstr>
      <vt:lpstr>Inter Bold</vt:lpstr>
      <vt:lpstr>Inter</vt:lpstr>
      <vt:lpstr>Default Design</vt:lpstr>
      <vt:lpstr>2_Office Theme</vt:lpstr>
      <vt:lpstr>1_Office Theme</vt:lpstr>
      <vt:lpstr>Milestone 2 Field Extrction And Validaton</vt:lpstr>
      <vt:lpstr>PowerPoint 演示文稿</vt:lpstr>
      <vt:lpstr>Field Extraction ANd Validation </vt:lpstr>
      <vt:lpstr>Field Extraction ANd Validation </vt:lpstr>
      <vt:lpstr>PowerPoint 演示文稿</vt:lpstr>
      <vt:lpstr>Contents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Gajendra Rajput</cp:lastModifiedBy>
  <cp:revision>3</cp:revision>
  <dcterms:created xsi:type="dcterms:W3CDTF">2025-07-23T00:59:00Z</dcterms:created>
  <dcterms:modified xsi:type="dcterms:W3CDTF">2026-01-28T06:58:25Z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F4EB3649D8A04FBEA64A1A4B4540510A_11</vt:lpwstr>
  </property>
  <property fmtid="{D5CDD505-2E9C-101B-9397-08002B2CF9AE}" pid="3" name="KSOProductBuildVer">
    <vt:lpwstr>1033-12.2.0.23196</vt:lpwstr>
  </property>
</Properties>
</file>

<file path=docProps/thumbnail.jpeg>
</file>